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20" r:id="rId2"/>
    <p:sldMasterId id="2147483732" r:id="rId3"/>
    <p:sldMasterId id="2147483750" r:id="rId4"/>
  </p:sldMasterIdLst>
  <p:notesMasterIdLst>
    <p:notesMasterId r:id="rId36"/>
  </p:notesMasterIdLst>
  <p:handoutMasterIdLst>
    <p:handoutMasterId r:id="rId37"/>
  </p:handoutMasterIdLst>
  <p:sldIdLst>
    <p:sldId id="1318" r:id="rId5"/>
    <p:sldId id="1224" r:id="rId6"/>
    <p:sldId id="964" r:id="rId7"/>
    <p:sldId id="966" r:id="rId8"/>
    <p:sldId id="561" r:id="rId9"/>
    <p:sldId id="565" r:id="rId10"/>
    <p:sldId id="570" r:id="rId11"/>
    <p:sldId id="1293" r:id="rId12"/>
    <p:sldId id="257" r:id="rId13"/>
    <p:sldId id="1292" r:id="rId14"/>
    <p:sldId id="258" r:id="rId15"/>
    <p:sldId id="259" r:id="rId16"/>
    <p:sldId id="260" r:id="rId17"/>
    <p:sldId id="1287" r:id="rId18"/>
    <p:sldId id="261" r:id="rId19"/>
    <p:sldId id="262" r:id="rId20"/>
    <p:sldId id="263" r:id="rId21"/>
    <p:sldId id="264" r:id="rId22"/>
    <p:sldId id="265" r:id="rId23"/>
    <p:sldId id="266" r:id="rId24"/>
    <p:sldId id="1291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1288" r:id="rId33"/>
    <p:sldId id="276" r:id="rId34"/>
    <p:sldId id="277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23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16FF3-E4F2-429C-BA96-F2D881BFC6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(30)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1D276-369A-442B-A326-6C298A7456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209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9/20/2020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9A970-C7F6-489E-94B1-28499CBAB8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F2C72-9C15-4C99-9868-99C0663ECD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209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r">
              <a:defRPr sz="1200"/>
            </a:lvl1pPr>
          </a:lstStyle>
          <a:p>
            <a:fld id="{46A95354-E1F7-47F0-8C83-35EAEBE5CB06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0908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r>
              <a:rPr lang="en-US"/>
              <a:t>Class – The Book Of Revelation (30)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r>
              <a:rPr lang="en-US"/>
              <a:t>9/20/2020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547C8BF3-5AA7-4395-88B6-621A08BE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6797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06">
              <a:defRPr/>
            </a:pPr>
            <a:fld id="{5C9F9B19-0088-46A2-AAAE-5173566054FA}" type="slidenum">
              <a:rPr lang="en-US">
                <a:solidFill>
                  <a:prstClr val="black"/>
                </a:solidFill>
                <a:latin typeface="Calibri"/>
              </a:rPr>
              <a:pPr defTabSz="966506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FDC19-5C63-468A-BA24-493691395D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9/20/2020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6A74F-F24D-49DD-9E6A-B4E67BF066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9A9C6F2-FB09-4A17-8DE7-FBA6B51A84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Book Of Revelation (30)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5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1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8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2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3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3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7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5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5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5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4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4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2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29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2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5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7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7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5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0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6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5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4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6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7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2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5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7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2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3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2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1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7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4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8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9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84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7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2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3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4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6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6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7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3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282FA3C6-7C60-430F-B028-42B5104B86B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484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C7156-4826-4EBB-BE9D-1428F6CFD34A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AA6C-1212-46FD-92FE-90C1C388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152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E1C30-FBAE-4A11-A2F4-BC1000893AEE}" type="datetime2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Sunday, September 20, 2020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93406-65C4-4D22-BD95-804FD5C566B8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76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September 20,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0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099"/>
            <a:ext cx="8229600" cy="1446550"/>
          </a:xfrm>
          <a:solidFill>
            <a:srgbClr val="0000FF"/>
          </a:solidFill>
          <a:ln w="38100"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Four Living Creatures </a:t>
            </a:r>
            <a:b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4:7-8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8" y="2078780"/>
            <a:ext cx="8936610" cy="4555093"/>
          </a:xfrm>
          <a:solidFill>
            <a:schemeClr val="tx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  <a:latin typeface="Arial Narrow" pitchFamily="34" charset="0"/>
              </a:rPr>
              <a:t>“Full of eyes”</a:t>
            </a:r>
            <a:r>
              <a:rPr lang="en-US" sz="2900" dirty="0">
                <a:solidFill>
                  <a:schemeClr val="bg1"/>
                </a:solidFill>
                <a:latin typeface="Arial Narrow" pitchFamily="34" charset="0"/>
              </a:rPr>
              <a:t> – all-seeing ability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  <a:latin typeface="Arial Narrow" pitchFamily="34" charset="0"/>
              </a:rPr>
              <a:t>“Cherubim”</a:t>
            </a:r>
            <a:r>
              <a:rPr lang="en-US" sz="29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900" b="1" dirty="0">
                <a:solidFill>
                  <a:schemeClr val="bg1"/>
                </a:solidFill>
                <a:latin typeface="Arial Narrow" pitchFamily="34" charset="0"/>
              </a:rPr>
              <a:t>(Ezekiel 1:5ff; 10:5, 10, 18, 20) “Seraphim” (Isaiah 6:1,2)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  <a:latin typeface="Arial Narrow" pitchFamily="34" charset="0"/>
              </a:rPr>
              <a:t>“Lion”</a:t>
            </a:r>
            <a:r>
              <a:rPr lang="en-US" sz="2900" dirty="0">
                <a:solidFill>
                  <a:schemeClr val="bg1"/>
                </a:solidFill>
                <a:latin typeface="Arial Narrow" pitchFamily="34" charset="0"/>
              </a:rPr>
              <a:t> – strength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  <a:latin typeface="Arial Narrow" pitchFamily="34" charset="0"/>
              </a:rPr>
              <a:t>“Calf”</a:t>
            </a:r>
            <a:r>
              <a:rPr lang="en-US" sz="2900" dirty="0">
                <a:solidFill>
                  <a:schemeClr val="bg1"/>
                </a:solidFill>
                <a:latin typeface="Arial Narrow" pitchFamily="34" charset="0"/>
              </a:rPr>
              <a:t> – service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  <a:latin typeface="Arial Narrow" pitchFamily="34" charset="0"/>
              </a:rPr>
              <a:t>“Man”</a:t>
            </a:r>
            <a:r>
              <a:rPr lang="en-US" sz="2900" dirty="0">
                <a:solidFill>
                  <a:schemeClr val="bg1"/>
                </a:solidFill>
                <a:latin typeface="Arial Narrow" pitchFamily="34" charset="0"/>
              </a:rPr>
              <a:t> – intelligence</a:t>
            </a:r>
          </a:p>
          <a:p>
            <a:pPr>
              <a:spcBef>
                <a:spcPts val="0"/>
              </a:spcBef>
            </a:pPr>
            <a:r>
              <a:rPr lang="en-US" sz="2900" dirty="0">
                <a:solidFill>
                  <a:schemeClr val="bg1"/>
                </a:solidFill>
                <a:latin typeface="Arial Narrow" pitchFamily="34" charset="0"/>
              </a:rPr>
              <a:t>“</a:t>
            </a:r>
            <a:r>
              <a:rPr lang="en-US" sz="2900" b="1" dirty="0">
                <a:solidFill>
                  <a:schemeClr val="bg1"/>
                </a:solidFill>
                <a:latin typeface="Arial Narrow" pitchFamily="34" charset="0"/>
              </a:rPr>
              <a:t>Flying Eagle”</a:t>
            </a:r>
            <a:r>
              <a:rPr lang="en-US" sz="2900" dirty="0">
                <a:solidFill>
                  <a:schemeClr val="bg1"/>
                </a:solidFill>
                <a:latin typeface="Arial Narrow" pitchFamily="34" charset="0"/>
              </a:rPr>
              <a:t> – velocity and swiftness</a:t>
            </a:r>
          </a:p>
          <a:p>
            <a:pPr>
              <a:spcBef>
                <a:spcPts val="0"/>
              </a:spcBef>
            </a:pPr>
            <a:r>
              <a:rPr lang="en-US" sz="2900" dirty="0">
                <a:solidFill>
                  <a:schemeClr val="bg1"/>
                </a:solidFill>
                <a:latin typeface="Arial Narrow" pitchFamily="34" charset="0"/>
              </a:rPr>
              <a:t>These living creatures are special servants of God  –  strong, swift, intelligent, and always vigilant. Beings of the highest order that </a:t>
            </a:r>
            <a:r>
              <a:rPr lang="en-US" sz="2900" b="1" dirty="0">
                <a:solidFill>
                  <a:schemeClr val="bg1"/>
                </a:solidFill>
                <a:latin typeface="Arial Narrow" pitchFamily="34" charset="0"/>
              </a:rPr>
              <a:t>guard</a:t>
            </a:r>
            <a:r>
              <a:rPr lang="en-US" sz="2900" dirty="0">
                <a:solidFill>
                  <a:schemeClr val="bg1"/>
                </a:solidFill>
                <a:latin typeface="Arial Narrow" pitchFamily="34" charset="0"/>
              </a:rPr>
              <a:t> holy things of God and never fail to </a:t>
            </a:r>
            <a:r>
              <a:rPr lang="en-US" sz="2900" b="1" dirty="0">
                <a:solidFill>
                  <a:schemeClr val="bg1"/>
                </a:solidFill>
                <a:latin typeface="Arial Narrow" pitchFamily="34" charset="0"/>
              </a:rPr>
              <a:t>worship.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5619F1-A816-4B49-B19D-29C109585E4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4 and 5</a:t>
            </a:r>
          </a:p>
        </p:txBody>
      </p:sp>
    </p:spTree>
    <p:extLst>
      <p:ext uri="{BB962C8B-B14F-4D97-AF65-F5344CB8AC3E}">
        <p14:creationId xmlns:p14="http://schemas.microsoft.com/office/powerpoint/2010/main" val="377045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83980"/>
            <a:ext cx="8908330" cy="1325563"/>
          </a:xfr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Scroll/Book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</a:t>
            </a:r>
            <a:b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Destiny of the Church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443"/>
            <a:ext cx="8229600" cy="4876800"/>
          </a:xfrm>
          <a:solidFill>
            <a:schemeClr val="tx1"/>
          </a:solidFill>
          <a:ln w="38100">
            <a:noFill/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Only the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Lamb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is worthy to open the sealed book.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John sees the Lamb open the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first seal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of the scroll with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“seven seals.”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This is the first of a series of three “sevens”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Seven seals (6:1-8:5)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Seven trumpets (8:6-9:21)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Seven bowls of wrath (15:1-16:21).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Four corners of the earth  –  four winds of the earth  –  </a:t>
            </a:r>
            <a:br>
              <a:rPr lang="en-US" sz="28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God’s judgment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going out into the world. (7:1)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“Come (</a:t>
            </a:r>
            <a:r>
              <a:rPr lang="en-US" sz="2800" b="1" i="1" dirty="0">
                <a:solidFill>
                  <a:schemeClr val="bg1"/>
                </a:solidFill>
                <a:latin typeface="Arial Narrow" pitchFamily="34" charset="0"/>
              </a:rPr>
              <a:t>and See)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” KJV  –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thundering voice enabling John to observe the proceeding. (Chapter 6)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D32C8-FCE1-44CB-8214-53DFD30CA3D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21436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371600"/>
            <a:ext cx="72580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7337" y="1530539"/>
            <a:ext cx="587692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 And I saw, and behold, a </a:t>
            </a:r>
            <a:r>
              <a:rPr lang="en-US" sz="34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 horse</a:t>
            </a:r>
            <a:r>
              <a:rPr lang="en-US" sz="3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he that sat thereon had a </a:t>
            </a:r>
            <a:r>
              <a:rPr lang="en-US" sz="34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bow</a:t>
            </a:r>
            <a:r>
              <a:rPr lang="en-US" sz="3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and there was given unto him a </a:t>
            </a:r>
            <a:r>
              <a:rPr lang="en-US" sz="34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crown</a:t>
            </a:r>
            <a:r>
              <a:rPr lang="en-US" sz="3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and he came forth conquering, and to conquer.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Revelation 6:2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E328A8-A234-48D7-8C6E-0ADC06670DA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82150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2 dpi JPEG\08 The Four Horse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B85004-C93B-4A69-85BF-D401032AC5A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208086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1012-2C8A-4AC3-AD51-A73D0751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933450"/>
            <a:ext cx="7675350" cy="5624104"/>
          </a:xfr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horse is portrayed in the Old Testament as the noblest of animals. (Gen. 49 :17; Job 39 :19-25) The beasts of burden were oxen and asses, horses were warriors, reserved for the arsenals of war, used by kings, either mounted or harnessed to chariots. (Ex. 9:23 ; Esther 6 :8)”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“Solomon imported them from Syria and Egypt. (I Kings 4:26; 10 :26, 29; II Chron. 1:14-17; II Chron. 9:25) They were here in the apocalypse employed under different colors to represent the character of the event as Zech. 1:8 ; 6:2-6, and to signify the fleetness and the strength to represent angels.”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(Foy E. Wallace)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AC09F-8D01-4872-9550-65FEA684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ABCB3-8CB8-4E38-B441-EBE8BADD973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48047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83980"/>
            <a:ext cx="7886700" cy="1325563"/>
          </a:xfr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Seal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White Horse and Rider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22" y="1732962"/>
            <a:ext cx="8917756" cy="5078313"/>
          </a:xfrm>
          <a:solidFill>
            <a:schemeClr val="tx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 – holy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(purity)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 horse symbol of conquest, military, armed strength.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think this is Christ. (cf. 19:11) Jesus Christ is portrayed sitting upon a white horse and wearing on his thigh the name, “King of kings, and Lord of lords” (19:16; 17:14).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think it is not Christ, perhaps an opposing army. (No name given.) Christ has a sword (19:11-16).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Equipped with a bow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one escapes (Psalms 45:3-5; Habakkuk 3:9, 11) means of conquest.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Crown of victory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stephanos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(2:10; 3:11)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Went out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conquering. (cf. Heb. 2:14-15).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Christ and his followers will be victorious; they will “conquer,” “overcome,” and “reign” (3:21; 17:14).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01F4A1-D119-4DB2-BFC9-E361749F0BD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135969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676400"/>
            <a:ext cx="8572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95425" y="1886146"/>
            <a:ext cx="62103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chemeClr val="bg1"/>
                </a:solidFill>
                <a:latin typeface="Arial Narrow" pitchFamily="34" charset="0"/>
              </a:rPr>
              <a:t>“And when he opened the second seal, I heard the second living creature saying,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Come</a:t>
            </a:r>
            <a:r>
              <a:rPr lang="en-US" sz="2800" b="1" i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lvl="0" algn="ctr">
              <a:defRPr/>
            </a:pPr>
            <a:r>
              <a:rPr lang="en-US" sz="2800" b="1" i="1" dirty="0">
                <a:solidFill>
                  <a:schemeClr val="bg1"/>
                </a:solidFill>
                <a:latin typeface="Arial Narrow" pitchFamily="34" charset="0"/>
              </a:rPr>
              <a:t>And another (horse) came forth, a </a:t>
            </a:r>
            <a:r>
              <a:rPr lang="en-US" sz="2800" b="1" i="1" u="sng" dirty="0">
                <a:solidFill>
                  <a:schemeClr val="bg1"/>
                </a:solidFill>
                <a:latin typeface="Arial Narrow" pitchFamily="34" charset="0"/>
              </a:rPr>
              <a:t>red horse</a:t>
            </a:r>
            <a:r>
              <a:rPr lang="en-US" sz="2800" b="1" i="1" dirty="0">
                <a:solidFill>
                  <a:schemeClr val="bg1"/>
                </a:solidFill>
                <a:latin typeface="Arial Narrow" pitchFamily="34" charset="0"/>
              </a:rPr>
              <a:t>: and to him that sat thereon it was given to </a:t>
            </a:r>
            <a:r>
              <a:rPr lang="en-US" sz="2800" b="1" i="1" u="sng" dirty="0">
                <a:solidFill>
                  <a:schemeClr val="bg1"/>
                </a:solidFill>
                <a:latin typeface="Arial Narrow" pitchFamily="34" charset="0"/>
              </a:rPr>
              <a:t>take peace from the earth</a:t>
            </a:r>
            <a:r>
              <a:rPr lang="en-US" sz="2800" b="1" i="1" dirty="0">
                <a:solidFill>
                  <a:schemeClr val="bg1"/>
                </a:solidFill>
                <a:latin typeface="Arial Narrow" pitchFamily="34" charset="0"/>
              </a:rPr>
              <a:t>, and that they should </a:t>
            </a:r>
            <a:r>
              <a:rPr lang="en-US" sz="2800" b="1" i="1" u="sng" dirty="0">
                <a:solidFill>
                  <a:schemeClr val="bg1"/>
                </a:solidFill>
                <a:latin typeface="Arial Narrow" pitchFamily="34" charset="0"/>
              </a:rPr>
              <a:t>slay one another</a:t>
            </a:r>
            <a:r>
              <a:rPr lang="en-US" sz="2800" b="1" i="1" dirty="0">
                <a:solidFill>
                  <a:schemeClr val="bg1"/>
                </a:solidFill>
                <a:latin typeface="Arial Narrow" pitchFamily="34" charset="0"/>
              </a:rPr>
              <a:t>: and there was given unto him </a:t>
            </a:r>
            <a:r>
              <a:rPr lang="en-US" sz="2800" b="1" i="1" u="sng" dirty="0">
                <a:solidFill>
                  <a:schemeClr val="bg1"/>
                </a:solidFill>
                <a:latin typeface="Arial Narrow" pitchFamily="34" charset="0"/>
              </a:rPr>
              <a:t>a great sword</a:t>
            </a:r>
            <a:r>
              <a:rPr lang="en-US" sz="2800" b="1" i="1" dirty="0">
                <a:solidFill>
                  <a:schemeClr val="bg1"/>
                </a:solidFill>
                <a:latin typeface="Arial Narrow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Revelation 6:3-4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EA81B1-8E9E-496C-9E09-8A5E6C43668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98631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83980"/>
            <a:ext cx="7886700" cy="1325563"/>
          </a:xfr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 Seal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 Horse and Rider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“Fiery red”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Red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– the color of fire and blood.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Strife, war, things associated with war, persecution follow the preaching of the gospel. (1 Timothy 3:12)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Power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given for its rider to take 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peace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away from the earth.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He was given a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great sword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.” (cf. Matthew 10:34)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People would kill one another.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Conflict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with those who had the gospel message.</a:t>
            </a:r>
            <a:endParaRPr lang="en-US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0DE67B-3CFF-4888-8ADC-D10F4D9DEEE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10111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42223" y="1800519"/>
            <a:ext cx="5181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“ And when he opened the third seal, I heard the third living creature saying,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Come.</a:t>
            </a:r>
            <a:r>
              <a:rPr lang="en-US" sz="36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</a:t>
            </a:r>
          </a:p>
          <a:p>
            <a:pPr lvl="0" algn="ctr">
              <a:defRPr/>
            </a:pP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And I saw, and behold, a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black horse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; and he that sat thereon had a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balance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in his hand.”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Revelation 6:5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BB2D67-38D1-42DD-8142-BAF526194B9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132882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51650" y="1838227"/>
            <a:ext cx="518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“And I heard as it were a voice in the midst of the four living creatures saying,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A measure of wheat for a shilling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, and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three measures of barley for a shilling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; and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the oil and the wine hurt thou not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Revelation 6:6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B1BFC9-CE66-491E-9FFC-6906D6FD860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336013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E862-DF9B-4095-AB45-FA97B5E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07"/>
            <a:ext cx="7886700" cy="70173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Resources used: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3C2B-197C-47B6-B860-A4CE7A6D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568445"/>
            <a:ext cx="8814062" cy="6237605"/>
          </a:xfr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Study Of The Book Of Revelation by Bob Dodson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More Than Conquerors by William Hendriksen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Overcoming With The Lamb, Florida College Annual Lectures, February 7-10, 1994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Revelation: An Introduction and Commentary by Homer Hailey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(Truth Commentaries) by Robert Harkrider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(A Study Workbook) by Robert Harkrider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by Donnie Rader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charts by Keith Greer.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Studies In The Book Of Revelation by Ferrell Jenkins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Old Testament In The Book Of Revelation by Ferrell Jenkins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Revelation Of Saint John The Divine by G.B. Caird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Book of Revelation by Foy E. Wallace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Avenging of the Apostles and Prophets by Arthur M. Ogden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Worthy Is The Lamb by Ray Summers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Written exchange on “The Domitian Persecution” between Arthur M. Ogden and Ferrell Jenkins presented in Searching The Scriptures, June 12, 1989, pages 7-12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4E7D-2D11-4884-8988-18A78F2A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2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83980"/>
            <a:ext cx="7886700" cy="1325563"/>
          </a:xfr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Third Seal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Black Horse and Rider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2" y="2138314"/>
            <a:ext cx="8889476" cy="4601260"/>
          </a:xfrm>
          <a:solidFill>
            <a:schemeClr val="tx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Black</a:t>
            </a: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– the color of mourning and grief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“The black horse was the color of distress, the portent of terror in the approaching calamity. It compares with the Old Testament figure in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Joel 2:6, </a:t>
            </a:r>
            <a:r>
              <a:rPr lang="en-US" sz="2700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“The people shall be much pained, all faces gather blackness” </a:t>
            </a: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and in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Nahum 2:10, </a:t>
            </a:r>
            <a:r>
              <a:rPr lang="en-US" sz="2700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“The faces of them all gather blackness” </a:t>
            </a: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and in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Jeremiah 8 :21, </a:t>
            </a:r>
            <a:r>
              <a:rPr lang="en-US" sz="2700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“For the hurt of my people am I hurt, I am black.”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Jude 13, </a:t>
            </a:r>
            <a:r>
              <a:rPr lang="en-US" sz="2700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refers to the “blackness of darkness forever.”</a:t>
            </a: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It is the picture of the grim, dread calamity of famine in the land.”</a:t>
            </a:r>
            <a:b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									(Foy E. Wallace)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5A51EC-2DDC-4B9A-ABBE-94B13C234A0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323685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83980"/>
            <a:ext cx="7886700" cy="1325563"/>
          </a:xfr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Third Seal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Black Horse and Rider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73" y="1761243"/>
            <a:ext cx="8229600" cy="4850559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Pair of scales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” in the hand of the rider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Denarius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” – 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shilling – penny 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full day’s wages (Matthew 20:2).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Oil and Wine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” in abundance. The comforts of life, were not affected.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Black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” is a sign of hunger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Economic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discrimination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– trade guilds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Conditions in which Christians would live because of their 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persecution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5A51EC-2DDC-4B9A-ABBE-94B13C234A0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139478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83980"/>
            <a:ext cx="7886700" cy="1325563"/>
          </a:xfr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Third Seal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Black Horse and Rider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016"/>
            <a:ext cx="8229600" cy="4118050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This follows the rider of the “red horse” – bloodshed.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Pressure to conform would be brought on Christians.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They would be prevented from selling or buying.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They would undergo famine, peril, and shortages.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All brought to bear because of their faithfulness to the Lord!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Famine always follows in the wake of war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.”</a:t>
            </a:r>
            <a:br>
              <a:rPr lang="en-US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			(Ray Summers, Worthy is the Lamb, Page 141)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762557-8548-4AF2-8465-CCE80EDB499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311994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23622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“And when he opened the fourth seal, I heard the voice of the fourth living creature saying, 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Come.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Revelation 6:7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05DD6A-F72D-4004-875F-AC01663428A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93121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14806" y="1841705"/>
            <a:ext cx="5457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“And I saw, and behold, </a:t>
            </a:r>
            <a:r>
              <a:rPr lang="en-US" sz="28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a pale horse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: and he that sat upon him, his name was </a:t>
            </a:r>
            <a:r>
              <a:rPr lang="en-US" sz="28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Death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; and </a:t>
            </a:r>
            <a:r>
              <a:rPr lang="en-US" sz="28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Hades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followed with him. And there was given unto them </a:t>
            </a:r>
            <a:r>
              <a:rPr lang="en-US" sz="28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authority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over the fourth part of the earth, </a:t>
            </a:r>
            <a:r>
              <a:rPr lang="en-US" sz="28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to kill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with </a:t>
            </a:r>
            <a:r>
              <a:rPr lang="en-US" sz="28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sword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, and with </a:t>
            </a:r>
            <a:r>
              <a:rPr lang="en-US" sz="28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famine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, and with </a:t>
            </a:r>
            <a:r>
              <a:rPr lang="en-US" sz="28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death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, and by the </a:t>
            </a:r>
            <a:r>
              <a:rPr lang="en-US" sz="2800" b="1" i="1" u="sng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wild beasts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of the earth.”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Revelation 6:8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611A99-2EAE-41ED-B282-A233A335688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363509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83980"/>
            <a:ext cx="7886700" cy="1325563"/>
          </a:xfr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Fourth Seal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Pale Horse and Rider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1864156"/>
            <a:ext cx="8908330" cy="4493538"/>
          </a:xfrm>
          <a:solidFill>
            <a:schemeClr val="tx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“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Ashen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” (pale) horse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Rider is “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Death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” acting by way of a sword.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“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Hades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” followed him – death slays and Hades reaps. Hades always follows death.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“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Ashen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,” the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color of death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The One breaking the seal gave “</a:t>
            </a:r>
            <a:r>
              <a:rPr lang="en-US" b="1" u="sng" dirty="0">
                <a:solidFill>
                  <a:schemeClr val="bg1"/>
                </a:solidFill>
                <a:latin typeface="Arial Narrow" pitchFamily="34" charset="0"/>
              </a:rPr>
              <a:t>them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” </a:t>
            </a:r>
            <a:r>
              <a:rPr lang="en-US" i="1" dirty="0">
                <a:solidFill>
                  <a:schemeClr val="bg1"/>
                </a:solidFill>
                <a:latin typeface="Arial Narrow" pitchFamily="34" charset="0"/>
              </a:rPr>
              <a:t>(death and hades)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authority to kill …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Sword, famine, and death, and by the wild beasts (Wallace suggest this was cannibalism) of the earth.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Common woes or pestilence afflicting mankind in general (Ezekiel 14:21).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“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fourth of the earth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.” Limited to only a portion – not complete judgment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41BD0-7744-4736-BF4A-CDDFD9D9A36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369508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2563"/>
            <a:ext cx="8229600" cy="1311128"/>
          </a:xfr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Fourth Seal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Pale Horse and Rider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924"/>
            <a:ext cx="8229600" cy="3391698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Many </a:t>
            </a: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Christians</a:t>
            </a:r>
            <a:r>
              <a:rPr lang="en-US" sz="36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would be killed during this great tribulation.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Righteous retribution poured out on the ungodly – the innocent also suffer!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Unite</a:t>
            </a:r>
            <a:r>
              <a:rPr lang="en-US" sz="36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the people of God and bring them closer to Him.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BAB96E-F7C2-476A-AF77-89732625A4D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321157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3366" y="1753188"/>
            <a:ext cx="53816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“And when he opened the fifth seal, I saw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underneath the altar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souls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of them that had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been slain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for the word of God, and for the testimony which they held”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Revelation 6:9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F20718-54FB-4611-804C-561AD66703A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86948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43492" y="1753090"/>
            <a:ext cx="518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“and they cried with a great voice, saying, </a:t>
            </a:r>
            <a:r>
              <a:rPr lang="en-US" sz="34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How long</a:t>
            </a:r>
            <a:r>
              <a:rPr lang="en-US" sz="34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O Master, the holy and true, dost thou not judge and avenge our blood on them that dwell on the earth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?”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Revelation 6:10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BF778-A177-44DC-ACE4-5BC7FA19BA8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363755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Revelation 6:10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BF778-A177-44DC-ACE4-5BC7FA19BA8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76AA1-6500-4A66-A951-BD1859E5F330}"/>
              </a:ext>
            </a:extLst>
          </p:cNvPr>
          <p:cNvSpPr txBox="1">
            <a:spLocks/>
          </p:cNvSpPr>
          <p:nvPr/>
        </p:nvSpPr>
        <p:spPr>
          <a:xfrm>
            <a:off x="228600" y="1431403"/>
            <a:ext cx="8686800" cy="5129096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Perhaps these are some who had been killed by the persecution under the second seal (6:4).</a:t>
            </a:r>
          </a:p>
          <a:p>
            <a:pPr>
              <a:spcBef>
                <a:spcPts val="1200"/>
              </a:spcBef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John himself was exiled for this same cause (1:9).</a:t>
            </a:r>
          </a:p>
          <a:p>
            <a:pPr>
              <a:spcBef>
                <a:spcPts val="1200"/>
              </a:spcBef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n-US" sz="27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How long, O Master, the holy and true, dost thou not judge and avenge our blood on them that dwell on the earth?</a:t>
            </a: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”</a:t>
            </a:r>
          </a:p>
          <a:p>
            <a:pPr lvl="1">
              <a:spcBef>
                <a:spcPts val="1200"/>
              </a:spcBef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Avenge suggests the idea of a just punishment, a recompense for wrongdoing (19:2). </a:t>
            </a:r>
            <a:r>
              <a:rPr lang="en-US" sz="2700" i="1" dirty="0" err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ekdikeoo</a:t>
            </a: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700" i="1" dirty="0" err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ekdikoo</a:t>
            </a: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(Thayer)</a:t>
            </a:r>
          </a:p>
          <a:p>
            <a:pPr marL="519113" lvl="1" indent="0">
              <a:spcBef>
                <a:spcPts val="1200"/>
              </a:spcBef>
              <a:buNone/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a. to vindicate one’s right, to do one justice – Luke 18:3</a:t>
            </a:r>
          </a:p>
          <a:p>
            <a:pPr marL="519113" lvl="1" indent="0">
              <a:spcBef>
                <a:spcPts val="1200"/>
              </a:spcBef>
              <a:buNone/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b. to avenge a thing – 2 Corinthians 10:6</a:t>
            </a:r>
          </a:p>
          <a:p>
            <a:pPr lvl="1">
              <a:spcBef>
                <a:spcPts val="1200"/>
              </a:spcBef>
            </a:pP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This is different from “revenge” which is retaliation.</a:t>
            </a:r>
            <a:b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(cf. Romans 12:19-21)</a:t>
            </a:r>
          </a:p>
        </p:txBody>
      </p:sp>
    </p:spTree>
    <p:extLst>
      <p:ext uri="{BB962C8B-B14F-4D97-AF65-F5344CB8AC3E}">
        <p14:creationId xmlns:p14="http://schemas.microsoft.com/office/powerpoint/2010/main" val="103521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2413"/>
            <a:ext cx="8229600" cy="701731"/>
          </a:xfrm>
          <a:noFill/>
        </p:spPr>
        <p:txBody>
          <a:bodyPr anchor="ctr"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D7A49-5F8F-4364-8C15-E94A1AB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1DD7C3C-26EA-48D1-89DB-82086917E937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0256" y="1034093"/>
            <a:ext cx="8823488" cy="57861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I. </a:t>
            </a:r>
            <a:r>
              <a:rPr lang="en-US" altLang="en-US" sz="2800" b="1" u="sng" dirty="0">
                <a:cs typeface="Arial" panose="020B0604020202020204" pitchFamily="34" charset="0"/>
              </a:rPr>
              <a:t>Struggle on Earth</a:t>
            </a:r>
            <a:r>
              <a:rPr lang="en-US" altLang="en-US" sz="2800" b="1" dirty="0">
                <a:cs typeface="Arial" panose="020B0604020202020204" pitchFamily="34" charset="0"/>
              </a:rPr>
              <a:t> (1-11)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	A. </a:t>
            </a:r>
            <a:r>
              <a:rPr lang="en-US" altLang="en-US" sz="2800" b="1" i="1" dirty="0">
                <a:cs typeface="Arial" panose="020B0604020202020204" pitchFamily="34" charset="0"/>
              </a:rPr>
              <a:t>John’s Vision</a:t>
            </a:r>
            <a:r>
              <a:rPr lang="en-US" altLang="en-US" sz="2800" b="1" dirty="0">
                <a:cs typeface="Arial" panose="020B0604020202020204" pitchFamily="34" charset="0"/>
              </a:rPr>
              <a:t> (1)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	B. </a:t>
            </a:r>
            <a:r>
              <a:rPr lang="en-US" altLang="en-US" sz="2800" b="1" i="1" dirty="0">
                <a:cs typeface="Arial" panose="020B0604020202020204" pitchFamily="34" charset="0"/>
              </a:rPr>
              <a:t>Letters to 7 churches</a:t>
            </a:r>
            <a:r>
              <a:rPr lang="en-US" altLang="en-US" sz="2800" b="1" dirty="0">
                <a:cs typeface="Arial" panose="020B0604020202020204" pitchFamily="34" charset="0"/>
              </a:rPr>
              <a:t> (2-3)</a:t>
            </a:r>
          </a:p>
          <a:p>
            <a:pPr marL="914400" indent="-9144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		Character, temptations, and rewards of the church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	C</a:t>
            </a:r>
            <a:r>
              <a:rPr lang="en-US" altLang="en-US" sz="2800" b="1" i="1" dirty="0">
                <a:cs typeface="Arial" panose="020B0604020202020204" pitchFamily="34" charset="0"/>
              </a:rPr>
              <a:t>. Sovereign God in control</a:t>
            </a:r>
            <a:endParaRPr lang="en-US" altLang="en-US" sz="2800" b="1" dirty="0"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		Redemption through the Lamb (4-5)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	D. </a:t>
            </a:r>
            <a:r>
              <a:rPr lang="en-US" altLang="en-US" sz="2800" b="1" i="1" dirty="0">
                <a:cs typeface="Arial" panose="020B0604020202020204" pitchFamily="34" charset="0"/>
              </a:rPr>
              <a:t>Opening of seven seals</a:t>
            </a:r>
            <a:endParaRPr lang="en-US" altLang="en-US" sz="2800" b="1" dirty="0">
              <a:cs typeface="Arial" panose="020B0604020202020204" pitchFamily="34" charset="0"/>
            </a:endParaRPr>
          </a:p>
          <a:p>
            <a:pPr lvl="1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	Suffering church, divine judgments, </a:t>
            </a:r>
          </a:p>
          <a:p>
            <a:pPr lvl="1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	ultimate triumph of Christ (6-11)</a:t>
            </a:r>
          </a:p>
        </p:txBody>
      </p:sp>
    </p:spTree>
    <p:extLst>
      <p:ext uri="{BB962C8B-B14F-4D97-AF65-F5344CB8AC3E}">
        <p14:creationId xmlns:p14="http://schemas.microsoft.com/office/powerpoint/2010/main" val="413225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83980"/>
            <a:ext cx="7886700" cy="1325563"/>
          </a:xfr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Fifth Seal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Souls Under the Altar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173"/>
            <a:ext cx="8229600" cy="5076261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martyrs for truth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– bodies asleep in the grave.</a:t>
            </a:r>
          </a:p>
          <a:p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NOTE: Those who were slain have conscious existence after death.</a:t>
            </a:r>
          </a:p>
          <a:p>
            <a:pPr lvl="1"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Ecclesiastes 12:7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Souls of those saints “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under the altar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”</a:t>
            </a:r>
          </a:p>
          <a:p>
            <a:pPr lvl="1"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Ezekiel 41:22 (Description of the altar)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Blood cries out for 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righteous vindication</a:t>
            </a:r>
          </a:p>
          <a:p>
            <a:pPr lvl="1"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Genesis 4:10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“Slain because of the 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word of God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“Testimony they had 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maintained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765DF3-9469-4EB2-963D-14F0FFA88DC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327247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8847"/>
            <a:ext cx="8229600" cy="1311128"/>
          </a:xfr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Fifth Seal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Souls Under the Altar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592"/>
            <a:ext cx="8229600" cy="4411464"/>
          </a:xfrm>
          <a:solidFill>
            <a:schemeClr val="tx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Cry to God – for His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goodness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reliability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judge and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avenge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their blood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for revenge but for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justice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 A just punishment, a recompense for wrongdoing (19:2).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 receive time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repent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but …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Wanted to know “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God would be longsuffering to those hurting His children?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4EF525-BD61-4564-A085-21FFCD7696E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162257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8001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Context: The Scroll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828800" y="1455107"/>
            <a:ext cx="54102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Written to capacity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Complete – lacking nothing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7 seals – completely sealed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71500" y="3429002"/>
            <a:ext cx="7924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What is the Message Within?</a:t>
            </a: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 i="1" kern="0" dirty="0">
                <a:latin typeface="Arial" panose="020B0604020202020204" pitchFamily="34" charset="0"/>
                <a:cs typeface="Arial" panose="020B0604020202020204" pitchFamily="34" charset="0"/>
              </a:rPr>
              <a:t> The future of God’s people and their struggle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 i="1" kern="0" dirty="0">
                <a:latin typeface="Arial" panose="020B0604020202020204" pitchFamily="34" charset="0"/>
                <a:cs typeface="Arial" panose="020B0604020202020204" pitchFamily="34" charset="0"/>
              </a:rPr>
              <a:t> God’s eternal purpose (cf. verse 9)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 i="1" kern="0" dirty="0">
                <a:latin typeface="Arial" panose="020B0604020202020204" pitchFamily="34" charset="0"/>
                <a:cs typeface="Arial" panose="020B0604020202020204" pitchFamily="34" charset="0"/>
              </a:rPr>
              <a:t> See the message: chapters 6-11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5BB34D-11B2-4CF6-992E-D0BF463A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75166" y="384826"/>
            <a:ext cx="466986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“Opening of Six Seals”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85800" y="1428621"/>
            <a:ext cx="7848600" cy="51152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20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20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20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20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altLang="en-US" sz="2400" b="1" dirty="0">
                <a:cs typeface="Arial" panose="020B0604020202020204" pitchFamily="34" charset="0"/>
              </a:rPr>
              <a:t>First Seal – White Horse and Rider (Victory) – (verses 1-2)</a:t>
            </a:r>
          </a:p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endParaRPr lang="en-US" altLang="en-US" sz="2400" b="1" dirty="0">
              <a:cs typeface="Arial" panose="020B0604020202020204" pitchFamily="34" charset="0"/>
            </a:endParaRPr>
          </a:p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altLang="en-US" sz="2400" b="1" dirty="0">
                <a:cs typeface="Arial" panose="020B0604020202020204" pitchFamily="34" charset="0"/>
              </a:rPr>
              <a:t>Second Seal – Red Horse and Rider (War) – (verses 3-4)</a:t>
            </a:r>
          </a:p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endParaRPr lang="en-US" altLang="en-US" sz="2400" b="1" dirty="0">
              <a:cs typeface="Arial" panose="020B0604020202020204" pitchFamily="34" charset="0"/>
            </a:endParaRPr>
          </a:p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altLang="en-US" sz="2400" b="1" dirty="0">
                <a:cs typeface="Arial" panose="020B0604020202020204" pitchFamily="34" charset="0"/>
              </a:rPr>
              <a:t>Third Seal – Black Horse and Rider (Famine) – (verses 5-6)</a:t>
            </a:r>
          </a:p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endParaRPr lang="en-US" altLang="en-US" sz="2400" b="1" dirty="0">
              <a:cs typeface="Arial" panose="020B0604020202020204" pitchFamily="34" charset="0"/>
            </a:endParaRPr>
          </a:p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altLang="en-US" sz="2400" b="1" dirty="0">
                <a:cs typeface="Arial" panose="020B0604020202020204" pitchFamily="34" charset="0"/>
              </a:rPr>
              <a:t>Fourth Seal – Pale Horse and Rider (Death) – (verses 7-8)</a:t>
            </a:r>
          </a:p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endParaRPr lang="en-US" altLang="en-US" sz="2400" b="1" dirty="0">
              <a:cs typeface="Arial" panose="020B0604020202020204" pitchFamily="34" charset="0"/>
            </a:endParaRPr>
          </a:p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altLang="en-US" sz="2400" b="1" dirty="0">
                <a:cs typeface="Arial" panose="020B0604020202020204" pitchFamily="34" charset="0"/>
              </a:rPr>
              <a:t>Fifth Seal – Souls Under The Altar (Persecution) – (verses 9-10)</a:t>
            </a:r>
          </a:p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endParaRPr lang="en-US" altLang="en-US" sz="2400" b="1" dirty="0">
              <a:cs typeface="Arial" panose="020B0604020202020204" pitchFamily="34" charset="0"/>
            </a:endParaRPr>
          </a:p>
          <a:p>
            <a:pPr marL="514350" indent="-5143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altLang="en-US" sz="2400" b="1" dirty="0">
                <a:cs typeface="Arial" panose="020B0604020202020204" pitchFamily="34" charset="0"/>
              </a:rPr>
              <a:t>Sixth Seal – Shakeup Of Nature (Judgment) – </a:t>
            </a:r>
            <a:br>
              <a:rPr lang="en-US" altLang="en-US" sz="2400" b="1" dirty="0">
                <a:cs typeface="Arial" panose="020B0604020202020204" pitchFamily="34" charset="0"/>
              </a:rPr>
            </a:br>
            <a:r>
              <a:rPr lang="en-US" altLang="en-US" sz="2400" b="1" dirty="0">
                <a:cs typeface="Arial" panose="020B0604020202020204" pitchFamily="34" charset="0"/>
              </a:rPr>
              <a:t>(verses 12-17)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8B1FB-D74F-4CC1-A059-B6776B0D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7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57408" y="2015966"/>
            <a:ext cx="8077200" cy="27084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“All of the above – military conquest, war, famine, pestilence – are forces God can use to destroy the oppressors of his people. His Christians are to take courage. Their cause is not lost by any means.”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Ray Summers,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Worthy is the Lamb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Page 142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198C18-33C9-41A0-AEA7-288CE85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7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2478375" y="781734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Is The Point?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5800" y="1828802"/>
            <a:ext cx="79248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God’s control (4-5) brings destruction upon the enemies of God’s people.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85800" y="2971800"/>
            <a:ext cx="79248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“Under any condition this part of the pageant symbolizes God’s destructive power against those who reject him and his plan of salvation. As these forces – conquest, war, famine, pestilence, natural calamity – rage, ‘who shall be able to stand?’”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Ray Summers,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Worthy is the Lamb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Page 145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9AD37B-5D98-4288-968C-E39374BD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3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2836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of Numbers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31975" y="1120007"/>
            <a:ext cx="8898903" cy="5632311"/>
          </a:xfrm>
          <a:noFill/>
        </p:spPr>
        <p:txBody>
          <a:bodyPr wrap="square" anchor="ctr">
            <a:spAutoFit/>
          </a:bodyPr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Unity (Deuteronomy 6:14) One Jehovah God.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Strength (Revelation 11:3)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Divine number (see Matthew 28:19)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Nature, Creation, World (Revelation 7:1)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The whole man is represented by this number example (Revelation 17:10)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Short of 7 – failure (Revelation 13:18)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Completeness – perfection, totality, sometimes the combination of 3 and 4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Power – world power. Number 5 multiplied twice. Refer to Revelation 13:1. Ten horns.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– Multiple of 10 X 10 X10. Whole or fullness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Religious number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½ – 42 months; 1260 days (Revelation 12:14).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Broken 7 – incomplete – indefinite period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885B58-2C10-4A83-9FAA-5FF72899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1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Revelation 6:1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0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80735" y="1610411"/>
            <a:ext cx="4724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“And I saw when the Lamb opened one of the seven seals, and I heard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one of the four living creatures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saying as with a voice of thunder, </a:t>
            </a:r>
            <a:r>
              <a:rPr lang="en-US" sz="3600" b="1" i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252EC-58B0-4BEE-9B12-97DD5F2A402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166124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2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2489</Words>
  <Application>Microsoft Office PowerPoint</Application>
  <PresentationFormat>On-screen Show (4:3)</PresentationFormat>
  <Paragraphs>225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Narrow</vt:lpstr>
      <vt:lpstr>Calibri</vt:lpstr>
      <vt:lpstr>Corbel</vt:lpstr>
      <vt:lpstr>Times New Roman</vt:lpstr>
      <vt:lpstr>Wingdings</vt:lpstr>
      <vt:lpstr>Depth</vt:lpstr>
      <vt:lpstr>1_Office Theme</vt:lpstr>
      <vt:lpstr>1_Depth</vt:lpstr>
      <vt:lpstr>2_Depth</vt:lpstr>
      <vt:lpstr>A Study Of  The Book Of Revelation</vt:lpstr>
      <vt:lpstr>Resources used:</vt:lpstr>
      <vt:lpstr>Revelation</vt:lpstr>
      <vt:lpstr>PowerPoint Presentation</vt:lpstr>
      <vt:lpstr>PowerPoint Presentation</vt:lpstr>
      <vt:lpstr>PowerPoint Presentation</vt:lpstr>
      <vt:lpstr>PowerPoint Presentation</vt:lpstr>
      <vt:lpstr>Significance of Numbers</vt:lpstr>
      <vt:lpstr>Revelation 6:1</vt:lpstr>
      <vt:lpstr>Four Living Creatures  Revelation 4:7-8</vt:lpstr>
      <vt:lpstr>Scroll/Book – “Destiny of the Church”</vt:lpstr>
      <vt:lpstr>Revelation 6:2</vt:lpstr>
      <vt:lpstr>PowerPoint Presentation</vt:lpstr>
      <vt:lpstr>PowerPoint Presentation</vt:lpstr>
      <vt:lpstr>First Seal –  “White Horse and Rider”</vt:lpstr>
      <vt:lpstr>Revelation 6:3-4</vt:lpstr>
      <vt:lpstr>Second Seal –  “Red Horse and Rider”</vt:lpstr>
      <vt:lpstr>Revelation 6:5</vt:lpstr>
      <vt:lpstr>Revelation 6:6</vt:lpstr>
      <vt:lpstr>Third Seal –  “Black Horse and Rider”</vt:lpstr>
      <vt:lpstr>Third Seal –  “Black Horse and Rider”</vt:lpstr>
      <vt:lpstr>Third Seal –  “Black Horse and Rider”</vt:lpstr>
      <vt:lpstr>Revelation 6:7</vt:lpstr>
      <vt:lpstr>Revelation 6:8</vt:lpstr>
      <vt:lpstr>Fourth Seal –  “Pale Horse and Rider”</vt:lpstr>
      <vt:lpstr>Fourth Seal –  “Pale Horse and Rider”</vt:lpstr>
      <vt:lpstr>Revelation 6:9</vt:lpstr>
      <vt:lpstr>Revelation 6:10</vt:lpstr>
      <vt:lpstr>Revelation 6:10</vt:lpstr>
      <vt:lpstr>Fifth Seal –  “Souls Under the Altar”</vt:lpstr>
      <vt:lpstr>Fifth Seal –  “Souls Under the Altar”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mgalloway2715@gmail.com</dc:creator>
  <cp:lastModifiedBy>Richard Lidh</cp:lastModifiedBy>
  <cp:revision>72</cp:revision>
  <cp:lastPrinted>2020-09-21T03:34:41Z</cp:lastPrinted>
  <dcterms:created xsi:type="dcterms:W3CDTF">2020-09-18T18:47:21Z</dcterms:created>
  <dcterms:modified xsi:type="dcterms:W3CDTF">2020-09-21T03:34:43Z</dcterms:modified>
</cp:coreProperties>
</file>